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36" r:id="rId2"/>
    <p:sldId id="538" r:id="rId3"/>
    <p:sldId id="539" r:id="rId4"/>
  </p:sldIdLst>
  <p:sldSz cx="10693400" cy="756285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10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5" autoAdjust="0"/>
    <p:restoredTop sz="99820" autoAdjust="0"/>
  </p:normalViewPr>
  <p:slideViewPr>
    <p:cSldViewPr>
      <p:cViewPr varScale="1">
        <p:scale>
          <a:sx n="66" d="100"/>
          <a:sy n="66" d="100"/>
        </p:scale>
        <p:origin x="1338" y="78"/>
      </p:cViewPr>
      <p:guideLst>
        <p:guide orient="horz" pos="2382"/>
        <p:guide pos="10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336E5-ECFD-4241-A36F-FC14D281B5B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46450" y="850900"/>
            <a:ext cx="32464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D6BCF-16B9-4011-994D-68FA446C5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85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E5368-6C26-46D0-9C2F-FC1A99DC5E26}" type="datetime1">
              <a:rPr lang="en-US" altLang="ja-JP" smtClean="0"/>
              <a:t>6/21/2022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961388" y="7092300"/>
            <a:ext cx="440690" cy="215444"/>
          </a:xfrm>
        </p:spPr>
        <p:txBody>
          <a:bodyPr lIns="0" tIns="0" rIns="0" bIns="0"/>
          <a:lstStyle>
            <a:lvl1pPr>
              <a:defRPr sz="1400" b="0" i="0">
                <a:solidFill>
                  <a:srgbClr val="221815"/>
                </a:solidFill>
                <a:latin typeface="YuGo-Medium"/>
                <a:cs typeface="YuGo-Medium"/>
              </a:defRPr>
            </a:lvl1pPr>
          </a:lstStyle>
          <a:p>
            <a:pPr marL="12700">
              <a:spcBef>
                <a:spcPts val="869"/>
              </a:spcBef>
            </a:pPr>
            <a:r>
              <a:rPr lang="en-US"/>
              <a:t>P_</a:t>
            </a:r>
            <a:fld id="{81D60167-4931-47E6-BA6A-407CBD079E47}" type="slidenum">
              <a:rPr smtClean="0"/>
              <a:pPr marL="12700">
                <a:spcBef>
                  <a:spcPts val="869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221815"/>
                </a:solidFill>
                <a:latin typeface="YuGothic"/>
                <a:cs typeface="Yu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21815"/>
                </a:solidFill>
                <a:latin typeface="YuGothic"/>
                <a:cs typeface="Yu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8E90-2FD5-43B5-8668-5630F5AD4AAC}" type="datetime1">
              <a:rPr lang="en-US" altLang="ja-JP" smtClean="0"/>
              <a:t>6/21/2022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961388" y="7092300"/>
            <a:ext cx="440690" cy="215444"/>
          </a:xfrm>
        </p:spPr>
        <p:txBody>
          <a:bodyPr lIns="0" tIns="0" rIns="0" bIns="0"/>
          <a:lstStyle>
            <a:lvl1pPr>
              <a:defRPr sz="1400" b="0" i="0">
                <a:solidFill>
                  <a:srgbClr val="221815"/>
                </a:solidFill>
                <a:latin typeface="YuGo-Medium"/>
                <a:cs typeface="YuGo-Medium"/>
              </a:defRPr>
            </a:lvl1pPr>
          </a:lstStyle>
          <a:p>
            <a:pPr marL="12700">
              <a:spcBef>
                <a:spcPts val="869"/>
              </a:spcBef>
            </a:pPr>
            <a:r>
              <a:rPr lang="en-US"/>
              <a:t>P_</a:t>
            </a:r>
            <a:fld id="{81D60167-4931-47E6-BA6A-407CBD079E47}" type="slidenum">
              <a:rPr smtClean="0"/>
              <a:pPr marL="12700">
                <a:spcBef>
                  <a:spcPts val="869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221815"/>
                </a:solidFill>
                <a:latin typeface="YuGothic"/>
                <a:cs typeface="Yu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E9392-9611-46EB-87A3-8335593DC0A5}" type="datetime1">
              <a:rPr lang="en-US" altLang="ja-JP" smtClean="0"/>
              <a:t>6/21/2022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9961388" y="7092300"/>
            <a:ext cx="440690" cy="215444"/>
          </a:xfrm>
        </p:spPr>
        <p:txBody>
          <a:bodyPr lIns="0" tIns="0" rIns="0" bIns="0"/>
          <a:lstStyle>
            <a:lvl1pPr>
              <a:defRPr sz="1400" b="0" i="0">
                <a:solidFill>
                  <a:srgbClr val="221815"/>
                </a:solidFill>
                <a:latin typeface="YuGo-Medium"/>
                <a:cs typeface="YuGo-Medium"/>
              </a:defRPr>
            </a:lvl1pPr>
          </a:lstStyle>
          <a:p>
            <a:pPr marL="12700">
              <a:spcBef>
                <a:spcPts val="869"/>
              </a:spcBef>
            </a:pPr>
            <a:r>
              <a:rPr lang="en-US"/>
              <a:t>P_</a:t>
            </a:r>
            <a:fld id="{81D60167-4931-47E6-BA6A-407CBD079E47}" type="slidenum">
              <a:rPr smtClean="0"/>
              <a:pPr marL="12700">
                <a:spcBef>
                  <a:spcPts val="869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221815"/>
                </a:solidFill>
                <a:latin typeface="YuGothic"/>
                <a:cs typeface="Yu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467C4-2A67-435E-84EC-F316388A8777}" type="datetime1">
              <a:rPr lang="en-US" altLang="ja-JP" smtClean="0"/>
              <a:t>6/21/2022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9961388" y="7092300"/>
            <a:ext cx="440690" cy="215444"/>
          </a:xfrm>
        </p:spPr>
        <p:txBody>
          <a:bodyPr lIns="0" tIns="0" rIns="0" bIns="0"/>
          <a:lstStyle>
            <a:lvl1pPr>
              <a:defRPr sz="1400" b="0" i="0">
                <a:solidFill>
                  <a:srgbClr val="221815"/>
                </a:solidFill>
                <a:latin typeface="YuGo-Medium"/>
                <a:cs typeface="YuGo-Medium"/>
              </a:defRPr>
            </a:lvl1pPr>
          </a:lstStyle>
          <a:p>
            <a:pPr marL="12700">
              <a:spcBef>
                <a:spcPts val="869"/>
              </a:spcBef>
            </a:pPr>
            <a:r>
              <a:rPr lang="en-US"/>
              <a:t>P_</a:t>
            </a:r>
            <a:fld id="{81D60167-4931-47E6-BA6A-407CBD079E47}" type="slidenum">
              <a:rPr smtClean="0"/>
              <a:pPr marL="12700">
                <a:spcBef>
                  <a:spcPts val="869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FA17E-759F-46B4-83D6-BE690D4AED00}" type="datetime1">
              <a:rPr lang="en-US" altLang="ja-JP" smtClean="0"/>
              <a:t>6/21/2022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9961388" y="7092300"/>
            <a:ext cx="440690" cy="215444"/>
          </a:xfrm>
        </p:spPr>
        <p:txBody>
          <a:bodyPr lIns="0" tIns="0" rIns="0" bIns="0"/>
          <a:lstStyle>
            <a:lvl1pPr>
              <a:defRPr sz="1400" b="0" i="0">
                <a:solidFill>
                  <a:srgbClr val="221815"/>
                </a:solidFill>
                <a:latin typeface="YuGo-Medium"/>
                <a:cs typeface="YuGo-Medium"/>
              </a:defRPr>
            </a:lvl1pPr>
          </a:lstStyle>
          <a:p>
            <a:pPr marL="12700">
              <a:spcBef>
                <a:spcPts val="869"/>
              </a:spcBef>
            </a:pPr>
            <a:r>
              <a:rPr lang="en-US"/>
              <a:t>P</a:t>
            </a:r>
            <a:r>
              <a:rPr lang="en-US" altLang="ja-JP"/>
              <a:t>_</a:t>
            </a:r>
            <a:fld id="{81D60167-4931-47E6-BA6A-407CBD079E47}" type="slidenum">
              <a:rPr smtClean="0"/>
              <a:pPr marL="12700">
                <a:spcBef>
                  <a:spcPts val="869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47631" y="3307795"/>
            <a:ext cx="4798136" cy="436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rgbClr val="221815"/>
                </a:solidFill>
                <a:latin typeface="YuGothic"/>
                <a:cs typeface="Yu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05445" y="2172808"/>
            <a:ext cx="8082508" cy="4519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221815"/>
                </a:solidFill>
                <a:latin typeface="YuGothic"/>
                <a:cs typeface="Yu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8558A-E0B1-4838-8896-27C71A624861}" type="datetime1">
              <a:rPr lang="en-US" altLang="ja-JP" smtClean="0"/>
              <a:t>6/21/2022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961388" y="7092300"/>
            <a:ext cx="440690" cy="323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21815"/>
                </a:solidFill>
                <a:latin typeface="YuGo-Medium"/>
                <a:cs typeface="YuGo-Medium"/>
              </a:defRPr>
            </a:lvl1pPr>
          </a:lstStyle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dirty="0"/>
              <a:t>P_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nro-web@smrj.go.j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>
            <a:spLocks/>
          </p:cNvSpPr>
          <p:nvPr/>
        </p:nvSpPr>
        <p:spPr>
          <a:xfrm>
            <a:off x="155575" y="181024"/>
            <a:ext cx="86201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700" b="1" i="0">
                <a:solidFill>
                  <a:srgbClr val="221815"/>
                </a:solidFill>
                <a:latin typeface="YuGothic"/>
                <a:ea typeface="+mj-ea"/>
                <a:cs typeface="YuGothic"/>
              </a:defRPr>
            </a:lvl1pPr>
          </a:lstStyle>
          <a:p>
            <a:pPr marL="12700">
              <a:spcBef>
                <a:spcPts val="100"/>
              </a:spcBef>
            </a:pPr>
            <a:r>
              <a:rPr kumimoji="0" lang="ja-JP" altLang="en-US" sz="2400" b="0" u="sng" kern="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原油高、仕入・原材料費高対策　オンライン展示会申込書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66F0101-9589-43F9-B94C-37DDFC502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4174" y="154615"/>
            <a:ext cx="1619250" cy="447675"/>
          </a:xfrm>
          <a:prstGeom prst="rect">
            <a:avLst/>
          </a:prstGeom>
        </p:spPr>
      </p:pic>
      <p:graphicFrame>
        <p:nvGraphicFramePr>
          <p:cNvPr id="8" name="表 10">
            <a:extLst>
              <a:ext uri="{FF2B5EF4-FFF2-40B4-BE49-F238E27FC236}">
                <a16:creationId xmlns:a16="http://schemas.microsoft.com/office/drawing/2014/main" id="{45D17F44-D1A4-4C3A-ADF3-06F45AD67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040064"/>
              </p:ext>
            </p:extLst>
          </p:nvPr>
        </p:nvGraphicFramePr>
        <p:xfrm>
          <a:off x="476480" y="1666061"/>
          <a:ext cx="9565249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3922">
                  <a:extLst>
                    <a:ext uri="{9D8B030D-6E8A-4147-A177-3AD203B41FA5}">
                      <a16:colId xmlns:a16="http://schemas.microsoft.com/office/drawing/2014/main" val="1184688497"/>
                    </a:ext>
                  </a:extLst>
                </a:gridCol>
                <a:gridCol w="819248">
                  <a:extLst>
                    <a:ext uri="{9D8B030D-6E8A-4147-A177-3AD203B41FA5}">
                      <a16:colId xmlns:a16="http://schemas.microsoft.com/office/drawing/2014/main" val="4218518473"/>
                    </a:ext>
                  </a:extLst>
                </a:gridCol>
                <a:gridCol w="2623766">
                  <a:extLst>
                    <a:ext uri="{9D8B030D-6E8A-4147-A177-3AD203B41FA5}">
                      <a16:colId xmlns:a16="http://schemas.microsoft.com/office/drawing/2014/main" val="3081983678"/>
                    </a:ext>
                  </a:extLst>
                </a:gridCol>
                <a:gridCol w="720631">
                  <a:extLst>
                    <a:ext uri="{9D8B030D-6E8A-4147-A177-3AD203B41FA5}">
                      <a16:colId xmlns:a16="http://schemas.microsoft.com/office/drawing/2014/main" val="2199079458"/>
                    </a:ext>
                  </a:extLst>
                </a:gridCol>
                <a:gridCol w="1120981">
                  <a:extLst>
                    <a:ext uri="{9D8B030D-6E8A-4147-A177-3AD203B41FA5}">
                      <a16:colId xmlns:a16="http://schemas.microsoft.com/office/drawing/2014/main" val="2172643505"/>
                    </a:ext>
                  </a:extLst>
                </a:gridCol>
                <a:gridCol w="769222">
                  <a:extLst>
                    <a:ext uri="{9D8B030D-6E8A-4147-A177-3AD203B41FA5}">
                      <a16:colId xmlns:a16="http://schemas.microsoft.com/office/drawing/2014/main" val="4158905686"/>
                    </a:ext>
                  </a:extLst>
                </a:gridCol>
                <a:gridCol w="1257479">
                  <a:extLst>
                    <a:ext uri="{9D8B030D-6E8A-4147-A177-3AD203B41FA5}">
                      <a16:colId xmlns:a16="http://schemas.microsoft.com/office/drawing/2014/main" val="3378102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888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企業名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263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役職／氏名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729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メールアドレス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709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連絡先電話番号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652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531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紹介元支援機関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82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ジェグテック登録有無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どちらかに○をご記載ください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215686"/>
                  </a:ext>
                </a:extLst>
              </a:tr>
            </a:tbl>
          </a:graphicData>
        </a:graphic>
      </p:graphicFrame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00EC1FB3-0CE2-49A2-B343-5CBFD1BEF25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lang="en-US"/>
              <a:t>P_</a:t>
            </a:r>
            <a:fld id="{81D60167-4931-47E6-BA6A-407CBD079E47}" type="slidenum">
              <a:rPr smtClean="0"/>
              <a:t>1</a:t>
            </a:fld>
            <a:endParaRPr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7782ED-3136-4ACC-A42E-D04D0416B4F3}"/>
              </a:ext>
            </a:extLst>
          </p:cNvPr>
          <p:cNvSpPr txBox="1"/>
          <p:nvPr/>
        </p:nvSpPr>
        <p:spPr>
          <a:xfrm>
            <a:off x="361803" y="4848225"/>
            <a:ext cx="97946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掲載までの流れ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Meiryo UI" panose="020B0604030504040204" pitchFamily="50" charset="-128"/>
              <a:buChar char="‒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本資料にご記載いただいた内容をもとに、当該オンライン展示会ページ掲載に対する審査を行います。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Meiryo UI" panose="020B0604030504040204" pitchFamily="50" charset="-128"/>
              <a:buChar char="‒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掲載対象となった場合、中小機構アドバイザーにて掲載案を作成いたしますので、内容のご確認をお願いします。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Meiryo UI" panose="020B0604030504040204" pitchFamily="50" charset="-128"/>
              <a:buChar char="‒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確認終了後にオンライン展示会に掲載いたします。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Meiryo UI" panose="020B0604030504040204" pitchFamily="50" charset="-128"/>
              <a:buChar char="‒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ジェグテック未登録の企業様につきましては、別途会員登録に関する手続きについてご連絡いたします。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D345296-9FAF-49C5-A093-28634EE71C93}"/>
              </a:ext>
            </a:extLst>
          </p:cNvPr>
          <p:cNvSpPr txBox="1"/>
          <p:nvPr/>
        </p:nvSpPr>
        <p:spPr>
          <a:xfrm>
            <a:off x="155575" y="701910"/>
            <a:ext cx="10246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エネルギー転換、省エネ、代替材料、カーボンニュートラル等に貢献できる製品やサービスを紹介するオンライン展示会の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ページ掲載申込書です。申込項目および２ページ目の各項目にご記載の上、ご提出ください。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72FD911-EA5D-4249-9CB4-B68921616762}"/>
              </a:ext>
            </a:extLst>
          </p:cNvPr>
          <p:cNvSpPr txBox="1"/>
          <p:nvPr/>
        </p:nvSpPr>
        <p:spPr>
          <a:xfrm>
            <a:off x="361803" y="6138193"/>
            <a:ext cx="9794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申込書提出先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（独）中小企業基盤整備機構　販路支援部　マッチング支援課　ジェグテック担当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hanro-web@smrj.go.jp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電話　 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03-5470-1824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9D06FC-E968-4DF2-A6B8-47C2C71AB356}"/>
              </a:ext>
            </a:extLst>
          </p:cNvPr>
          <p:cNvSpPr txBox="1"/>
          <p:nvPr/>
        </p:nvSpPr>
        <p:spPr>
          <a:xfrm>
            <a:off x="361803" y="1349588"/>
            <a:ext cx="9794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申込項目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102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表 7">
            <a:extLst>
              <a:ext uri="{FF2B5EF4-FFF2-40B4-BE49-F238E27FC236}">
                <a16:creationId xmlns:a16="http://schemas.microsoft.com/office/drawing/2014/main" id="{4E250D51-9676-4720-B8D1-55A99C7F93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234168"/>
              </p:ext>
            </p:extLst>
          </p:nvPr>
        </p:nvGraphicFramePr>
        <p:xfrm>
          <a:off x="239847" y="106301"/>
          <a:ext cx="10065507" cy="44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52">
                  <a:extLst>
                    <a:ext uri="{9D8B030D-6E8A-4147-A177-3AD203B41FA5}">
                      <a16:colId xmlns:a16="http://schemas.microsoft.com/office/drawing/2014/main" val="2037000764"/>
                    </a:ext>
                  </a:extLst>
                </a:gridCol>
                <a:gridCol w="8616255">
                  <a:extLst>
                    <a:ext uri="{9D8B030D-6E8A-4147-A177-3AD203B41FA5}">
                      <a16:colId xmlns:a16="http://schemas.microsoft.com/office/drawing/2014/main" val="289353956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タイトル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（製品サービスのキャッチコピーをご記載ください＿</a:t>
                      </a:r>
                      <a:r>
                        <a:rPr lang="en-US" altLang="ja-JP" sz="900" b="0" i="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900" b="0" i="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文字程度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） 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80604"/>
                  </a:ext>
                </a:extLst>
              </a:tr>
              <a:tr h="2333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45719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246448-3B8B-4442-87F4-34EC09DDA5A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lang="en-US">
                <a:latin typeface="Meiryo UI" panose="020B0604030504040204" pitchFamily="50" charset="-128"/>
                <a:ea typeface="Meiryo UI" panose="020B0604030504040204" pitchFamily="50" charset="-128"/>
              </a:rPr>
              <a:t>P_</a:t>
            </a:r>
            <a:fld id="{81D60167-4931-47E6-BA6A-407CBD079E47}" type="slidenum">
              <a:rPr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fld>
            <a:endParaRPr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BEC92057-894C-445F-A381-B452F84C7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262253"/>
              </p:ext>
            </p:extLst>
          </p:nvPr>
        </p:nvGraphicFramePr>
        <p:xfrm>
          <a:off x="239847" y="642961"/>
          <a:ext cx="10065507" cy="44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52">
                  <a:extLst>
                    <a:ext uri="{9D8B030D-6E8A-4147-A177-3AD203B41FA5}">
                      <a16:colId xmlns:a16="http://schemas.microsoft.com/office/drawing/2014/main" val="2037000764"/>
                    </a:ext>
                  </a:extLst>
                </a:gridCol>
                <a:gridCol w="8616255">
                  <a:extLst>
                    <a:ext uri="{9D8B030D-6E8A-4147-A177-3AD203B41FA5}">
                      <a16:colId xmlns:a16="http://schemas.microsoft.com/office/drawing/2014/main" val="289353956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想定効果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（当該製品サービスにより顧客企業へもたらされる想定効果をご記載ください＿</a:t>
                      </a:r>
                      <a:r>
                        <a:rPr lang="en-US" altLang="ja-JP" sz="900" b="0" i="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ja-JP" altLang="en-US" sz="900" b="0" i="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文字程度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80604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667540"/>
                  </a:ext>
                </a:extLst>
              </a:tr>
            </a:tbl>
          </a:graphicData>
        </a:graphic>
      </p:graphicFrame>
      <p:graphicFrame>
        <p:nvGraphicFramePr>
          <p:cNvPr id="31" name="表 7">
            <a:extLst>
              <a:ext uri="{FF2B5EF4-FFF2-40B4-BE49-F238E27FC236}">
                <a16:creationId xmlns:a16="http://schemas.microsoft.com/office/drawing/2014/main" id="{F4F75A01-C955-42BE-85B7-3894041335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295177"/>
              </p:ext>
            </p:extLst>
          </p:nvPr>
        </p:nvGraphicFramePr>
        <p:xfrm>
          <a:off x="239847" y="3778377"/>
          <a:ext cx="1006550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52">
                  <a:extLst>
                    <a:ext uri="{9D8B030D-6E8A-4147-A177-3AD203B41FA5}">
                      <a16:colId xmlns:a16="http://schemas.microsoft.com/office/drawing/2014/main" val="2037000764"/>
                    </a:ext>
                  </a:extLst>
                </a:gridCol>
                <a:gridCol w="8616255">
                  <a:extLst>
                    <a:ext uri="{9D8B030D-6E8A-4147-A177-3AD203B41FA5}">
                      <a16:colId xmlns:a16="http://schemas.microsoft.com/office/drawing/2014/main" val="2893539564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受賞実績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（直近４年間での受賞等の実績（平成３０年以降）をご記載ください）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80604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712452"/>
                  </a:ext>
                </a:extLst>
              </a:tr>
            </a:tbl>
          </a:graphicData>
        </a:graphic>
      </p:graphicFrame>
      <p:graphicFrame>
        <p:nvGraphicFramePr>
          <p:cNvPr id="32" name="表 7">
            <a:extLst>
              <a:ext uri="{FF2B5EF4-FFF2-40B4-BE49-F238E27FC236}">
                <a16:creationId xmlns:a16="http://schemas.microsoft.com/office/drawing/2014/main" id="{FE11514A-C58E-46D7-A169-78CF3E6C9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291002"/>
              </p:ext>
            </p:extLst>
          </p:nvPr>
        </p:nvGraphicFramePr>
        <p:xfrm>
          <a:off x="239847" y="4275307"/>
          <a:ext cx="1006550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52">
                  <a:extLst>
                    <a:ext uri="{9D8B030D-6E8A-4147-A177-3AD203B41FA5}">
                      <a16:colId xmlns:a16="http://schemas.microsoft.com/office/drawing/2014/main" val="2037000764"/>
                    </a:ext>
                  </a:extLst>
                </a:gridCol>
                <a:gridCol w="8616255">
                  <a:extLst>
                    <a:ext uri="{9D8B030D-6E8A-4147-A177-3AD203B41FA5}">
                      <a16:colId xmlns:a16="http://schemas.microsoft.com/office/drawing/2014/main" val="2893539564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想定ターゲット層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（ターゲットとしている業種・業態、マーケティングセグメントをご記載ください）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80604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996417"/>
                  </a:ext>
                </a:extLst>
              </a:tr>
            </a:tbl>
          </a:graphicData>
        </a:graphic>
      </p:graphicFrame>
      <p:graphicFrame>
        <p:nvGraphicFramePr>
          <p:cNvPr id="33" name="表 7">
            <a:extLst>
              <a:ext uri="{FF2B5EF4-FFF2-40B4-BE49-F238E27FC236}">
                <a16:creationId xmlns:a16="http://schemas.microsoft.com/office/drawing/2014/main" id="{93002546-5045-4DA0-8341-EC737D24B4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131093"/>
              </p:ext>
            </p:extLst>
          </p:nvPr>
        </p:nvGraphicFramePr>
        <p:xfrm>
          <a:off x="239847" y="4772237"/>
          <a:ext cx="1006550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52">
                  <a:extLst>
                    <a:ext uri="{9D8B030D-6E8A-4147-A177-3AD203B41FA5}">
                      <a16:colId xmlns:a16="http://schemas.microsoft.com/office/drawing/2014/main" val="2037000764"/>
                    </a:ext>
                  </a:extLst>
                </a:gridCol>
                <a:gridCol w="8616255">
                  <a:extLst>
                    <a:ext uri="{9D8B030D-6E8A-4147-A177-3AD203B41FA5}">
                      <a16:colId xmlns:a16="http://schemas.microsoft.com/office/drawing/2014/main" val="2893539564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想定取引形態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（製品販売、設備導入、設計、施工、サービス提供、共同開発等ご記載ください）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80604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233213"/>
                  </a:ext>
                </a:extLst>
              </a:tr>
            </a:tbl>
          </a:graphicData>
        </a:graphic>
      </p:graphicFrame>
      <p:graphicFrame>
        <p:nvGraphicFramePr>
          <p:cNvPr id="34" name="表 7">
            <a:extLst>
              <a:ext uri="{FF2B5EF4-FFF2-40B4-BE49-F238E27FC236}">
                <a16:creationId xmlns:a16="http://schemas.microsoft.com/office/drawing/2014/main" id="{AC0084C6-D94F-4028-A886-479981984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045068"/>
              </p:ext>
            </p:extLst>
          </p:nvPr>
        </p:nvGraphicFramePr>
        <p:xfrm>
          <a:off x="239847" y="5269167"/>
          <a:ext cx="1006550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52">
                  <a:extLst>
                    <a:ext uri="{9D8B030D-6E8A-4147-A177-3AD203B41FA5}">
                      <a16:colId xmlns:a16="http://schemas.microsoft.com/office/drawing/2014/main" val="2037000764"/>
                    </a:ext>
                  </a:extLst>
                </a:gridCol>
                <a:gridCol w="8616255">
                  <a:extLst>
                    <a:ext uri="{9D8B030D-6E8A-4147-A177-3AD203B41FA5}">
                      <a16:colId xmlns:a16="http://schemas.microsoft.com/office/drawing/2014/main" val="2893539564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取引実績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（受注実績のある企業名（企業名を公表できない場合は、例えば、精密機器メーカー・物流会社・医療施設等、記載可能な範囲でご記載ください。） ）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80604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437362"/>
                  </a:ext>
                </a:extLst>
              </a:tr>
            </a:tbl>
          </a:graphicData>
        </a:graphic>
      </p:graphicFrame>
      <p:graphicFrame>
        <p:nvGraphicFramePr>
          <p:cNvPr id="35" name="表 7">
            <a:extLst>
              <a:ext uri="{FF2B5EF4-FFF2-40B4-BE49-F238E27FC236}">
                <a16:creationId xmlns:a16="http://schemas.microsoft.com/office/drawing/2014/main" id="{02336955-07E1-4C53-A629-A1A213B856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30862"/>
              </p:ext>
            </p:extLst>
          </p:nvPr>
        </p:nvGraphicFramePr>
        <p:xfrm>
          <a:off x="239847" y="5766097"/>
          <a:ext cx="10065507" cy="108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52">
                  <a:extLst>
                    <a:ext uri="{9D8B030D-6E8A-4147-A177-3AD203B41FA5}">
                      <a16:colId xmlns:a16="http://schemas.microsoft.com/office/drawing/2014/main" val="2037000764"/>
                    </a:ext>
                  </a:extLst>
                </a:gridCol>
                <a:gridCol w="8616255">
                  <a:extLst>
                    <a:ext uri="{9D8B030D-6E8A-4147-A177-3AD203B41FA5}">
                      <a16:colId xmlns:a16="http://schemas.microsoft.com/office/drawing/2014/main" val="2893539564"/>
                    </a:ext>
                  </a:extLst>
                </a:gridCol>
              </a:tblGrid>
              <a:tr h="223407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概要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（製品サービスの概要説明や特徴をご記載ください＿</a:t>
                      </a:r>
                      <a:r>
                        <a:rPr lang="en-US" altLang="ja-JP" sz="900" b="0" i="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lang="ja-JP" altLang="en-US" sz="900" b="0" i="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900" b="0" i="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文字程度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80604"/>
                  </a:ext>
                </a:extLst>
              </a:tr>
              <a:tr h="8601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192665"/>
                  </a:ext>
                </a:extLst>
              </a:tr>
            </a:tbl>
          </a:graphicData>
        </a:graphic>
      </p:graphicFrame>
      <p:graphicFrame>
        <p:nvGraphicFramePr>
          <p:cNvPr id="36" name="表 7">
            <a:extLst>
              <a:ext uri="{FF2B5EF4-FFF2-40B4-BE49-F238E27FC236}">
                <a16:creationId xmlns:a16="http://schemas.microsoft.com/office/drawing/2014/main" id="{AB97AC2E-4ACD-4EBB-AB7D-1948674F3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633959"/>
              </p:ext>
            </p:extLst>
          </p:nvPr>
        </p:nvGraphicFramePr>
        <p:xfrm>
          <a:off x="239847" y="6887869"/>
          <a:ext cx="9170177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52">
                  <a:extLst>
                    <a:ext uri="{9D8B030D-6E8A-4147-A177-3AD203B41FA5}">
                      <a16:colId xmlns:a16="http://schemas.microsoft.com/office/drawing/2014/main" val="2037000764"/>
                    </a:ext>
                  </a:extLst>
                </a:gridCol>
                <a:gridCol w="3389242">
                  <a:extLst>
                    <a:ext uri="{9D8B030D-6E8A-4147-A177-3AD203B41FA5}">
                      <a16:colId xmlns:a16="http://schemas.microsoft.com/office/drawing/2014/main" val="289353956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297556125"/>
                    </a:ext>
                  </a:extLst>
                </a:gridCol>
                <a:gridCol w="3264883">
                  <a:extLst>
                    <a:ext uri="{9D8B030D-6E8A-4147-A177-3AD203B41FA5}">
                      <a16:colId xmlns:a16="http://schemas.microsoft.com/office/drawing/2014/main" val="4266508280"/>
                    </a:ext>
                  </a:extLst>
                </a:gridCol>
              </a:tblGrid>
              <a:tr h="12361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780604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資本金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（千円）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従業員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（人）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567489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DA86602-5DBD-4AD9-8A42-5C1C4B0C4730}"/>
              </a:ext>
            </a:extLst>
          </p:cNvPr>
          <p:cNvSpPr txBox="1"/>
          <p:nvPr/>
        </p:nvSpPr>
        <p:spPr>
          <a:xfrm>
            <a:off x="1155700" y="1292207"/>
            <a:ext cx="381000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写真１</a:t>
            </a:r>
            <a:endParaRPr lang="en-US" altLang="ja-JP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389337D-4E79-4BA4-B776-4B9515495A50}"/>
              </a:ext>
            </a:extLst>
          </p:cNvPr>
          <p:cNvSpPr txBox="1"/>
          <p:nvPr/>
        </p:nvSpPr>
        <p:spPr>
          <a:xfrm>
            <a:off x="5074687" y="1300280"/>
            <a:ext cx="4005813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写真２</a:t>
            </a:r>
            <a:endParaRPr lang="en-US" altLang="ja-JP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413438D-6F76-4F6D-BFF5-0022D41BB780}"/>
              </a:ext>
            </a:extLst>
          </p:cNvPr>
          <p:cNvSpPr txBox="1"/>
          <p:nvPr/>
        </p:nvSpPr>
        <p:spPr>
          <a:xfrm>
            <a:off x="2755900" y="2134337"/>
            <a:ext cx="546790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指定の大きさの写真</a:t>
            </a:r>
            <a:r>
              <a:rPr lang="ja-JP" altLang="en-US" dirty="0"/>
              <a:t>（縦：</a:t>
            </a:r>
            <a:r>
              <a:rPr lang="en-US" altLang="ja-JP" dirty="0" smtClean="0"/>
              <a:t>520</a:t>
            </a:r>
            <a:r>
              <a:rPr lang="ja-JP" altLang="en-US" dirty="0"/>
              <a:t>　</a:t>
            </a:r>
            <a:r>
              <a:rPr lang="ja-JP" altLang="en-US" dirty="0" smtClean="0"/>
              <a:t>横</a:t>
            </a:r>
            <a:r>
              <a:rPr lang="ja-JP" altLang="en-US" dirty="0"/>
              <a:t>：</a:t>
            </a:r>
            <a:r>
              <a:rPr lang="en-US" altLang="ja-JP" dirty="0"/>
              <a:t> 840</a:t>
            </a:r>
            <a:r>
              <a:rPr lang="ja-JP" altLang="en-US" dirty="0"/>
              <a:t>ピクセル以上</a:t>
            </a:r>
            <a:r>
              <a:rPr lang="ja-JP" altLang="en-US" dirty="0" smtClean="0"/>
              <a:t>）を、記載のメールアドレス宛に添付ください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6775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表 7">
            <a:extLst>
              <a:ext uri="{FF2B5EF4-FFF2-40B4-BE49-F238E27FC236}">
                <a16:creationId xmlns:a16="http://schemas.microsoft.com/office/drawing/2014/main" id="{4E250D51-9676-4720-B8D1-55A99C7F93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990826"/>
              </p:ext>
            </p:extLst>
          </p:nvPr>
        </p:nvGraphicFramePr>
        <p:xfrm>
          <a:off x="239847" y="106301"/>
          <a:ext cx="10065507" cy="44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52">
                  <a:extLst>
                    <a:ext uri="{9D8B030D-6E8A-4147-A177-3AD203B41FA5}">
                      <a16:colId xmlns:a16="http://schemas.microsoft.com/office/drawing/2014/main" val="2037000764"/>
                    </a:ext>
                  </a:extLst>
                </a:gridCol>
                <a:gridCol w="8616255">
                  <a:extLst>
                    <a:ext uri="{9D8B030D-6E8A-4147-A177-3AD203B41FA5}">
                      <a16:colId xmlns:a16="http://schemas.microsoft.com/office/drawing/2014/main" val="289353956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タイトル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（製品サービスのキャッチコピーをご記載ください＿</a:t>
                      </a:r>
                      <a:r>
                        <a:rPr lang="en-US" altLang="ja-JP" sz="900" b="0" i="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900" b="0" i="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文字程度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） 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80604"/>
                  </a:ext>
                </a:extLst>
              </a:tr>
              <a:tr h="2333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廃材から炭素繊維に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45719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246448-3B8B-4442-87F4-34EC09DDA5A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lang="en-US">
                <a:latin typeface="Meiryo UI" panose="020B0604030504040204" pitchFamily="50" charset="-128"/>
                <a:ea typeface="Meiryo UI" panose="020B0604030504040204" pitchFamily="50" charset="-128"/>
              </a:rPr>
              <a:t>P_</a:t>
            </a:r>
            <a:fld id="{81D60167-4931-47E6-BA6A-407CBD079E47}" type="slidenum">
              <a:rPr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fld>
            <a:endParaRPr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BEC92057-894C-445F-A381-B452F84C7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483756"/>
              </p:ext>
            </p:extLst>
          </p:nvPr>
        </p:nvGraphicFramePr>
        <p:xfrm>
          <a:off x="239847" y="642961"/>
          <a:ext cx="10065507" cy="44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52">
                  <a:extLst>
                    <a:ext uri="{9D8B030D-6E8A-4147-A177-3AD203B41FA5}">
                      <a16:colId xmlns:a16="http://schemas.microsoft.com/office/drawing/2014/main" val="2037000764"/>
                    </a:ext>
                  </a:extLst>
                </a:gridCol>
                <a:gridCol w="8616255">
                  <a:extLst>
                    <a:ext uri="{9D8B030D-6E8A-4147-A177-3AD203B41FA5}">
                      <a16:colId xmlns:a16="http://schemas.microsoft.com/office/drawing/2014/main" val="289353956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想定効果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（当該製品サービスにより顧客企業へもたらされる想定効果をご記載ください＿</a:t>
                      </a:r>
                      <a:r>
                        <a:rPr lang="en-US" altLang="ja-JP" sz="900" b="0" i="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ja-JP" altLang="en-US" sz="900" b="0" i="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文字程度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80604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産業廃棄物の低減による環境汚染の抑止・材料費高への貢献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667540"/>
                  </a:ext>
                </a:extLst>
              </a:tr>
            </a:tbl>
          </a:graphicData>
        </a:graphic>
      </p:graphicFrame>
      <p:graphicFrame>
        <p:nvGraphicFramePr>
          <p:cNvPr id="31" name="表 7">
            <a:extLst>
              <a:ext uri="{FF2B5EF4-FFF2-40B4-BE49-F238E27FC236}">
                <a16:creationId xmlns:a16="http://schemas.microsoft.com/office/drawing/2014/main" id="{F4F75A01-C955-42BE-85B7-3894041335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383529"/>
              </p:ext>
            </p:extLst>
          </p:nvPr>
        </p:nvGraphicFramePr>
        <p:xfrm>
          <a:off x="239847" y="3778377"/>
          <a:ext cx="1006550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52">
                  <a:extLst>
                    <a:ext uri="{9D8B030D-6E8A-4147-A177-3AD203B41FA5}">
                      <a16:colId xmlns:a16="http://schemas.microsoft.com/office/drawing/2014/main" val="2037000764"/>
                    </a:ext>
                  </a:extLst>
                </a:gridCol>
                <a:gridCol w="8616255">
                  <a:extLst>
                    <a:ext uri="{9D8B030D-6E8A-4147-A177-3AD203B41FA5}">
                      <a16:colId xmlns:a16="http://schemas.microsoft.com/office/drawing/2014/main" val="2893539564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受賞実績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（直近４年間での受賞等の実績（平成３０年以降）をご記載ください）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80604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年）地域未来牽引企業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712452"/>
                  </a:ext>
                </a:extLst>
              </a:tr>
            </a:tbl>
          </a:graphicData>
        </a:graphic>
      </p:graphicFrame>
      <p:graphicFrame>
        <p:nvGraphicFramePr>
          <p:cNvPr id="32" name="表 7">
            <a:extLst>
              <a:ext uri="{FF2B5EF4-FFF2-40B4-BE49-F238E27FC236}">
                <a16:creationId xmlns:a16="http://schemas.microsoft.com/office/drawing/2014/main" id="{FE11514A-C58E-46D7-A169-78CF3E6C9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01174"/>
              </p:ext>
            </p:extLst>
          </p:nvPr>
        </p:nvGraphicFramePr>
        <p:xfrm>
          <a:off x="239847" y="4275307"/>
          <a:ext cx="1006550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52">
                  <a:extLst>
                    <a:ext uri="{9D8B030D-6E8A-4147-A177-3AD203B41FA5}">
                      <a16:colId xmlns:a16="http://schemas.microsoft.com/office/drawing/2014/main" val="2037000764"/>
                    </a:ext>
                  </a:extLst>
                </a:gridCol>
                <a:gridCol w="8616255">
                  <a:extLst>
                    <a:ext uri="{9D8B030D-6E8A-4147-A177-3AD203B41FA5}">
                      <a16:colId xmlns:a16="http://schemas.microsoft.com/office/drawing/2014/main" val="2893539564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想定ターゲット層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（ターゲットとしている業種・業態、マーケティングセグメントをご記載ください）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80604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化学メーカー、医療機器メーカー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996417"/>
                  </a:ext>
                </a:extLst>
              </a:tr>
            </a:tbl>
          </a:graphicData>
        </a:graphic>
      </p:graphicFrame>
      <p:graphicFrame>
        <p:nvGraphicFramePr>
          <p:cNvPr id="33" name="表 7">
            <a:extLst>
              <a:ext uri="{FF2B5EF4-FFF2-40B4-BE49-F238E27FC236}">
                <a16:creationId xmlns:a16="http://schemas.microsoft.com/office/drawing/2014/main" id="{93002546-5045-4DA0-8341-EC737D24B4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069606"/>
              </p:ext>
            </p:extLst>
          </p:nvPr>
        </p:nvGraphicFramePr>
        <p:xfrm>
          <a:off x="239847" y="4772237"/>
          <a:ext cx="1006550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52">
                  <a:extLst>
                    <a:ext uri="{9D8B030D-6E8A-4147-A177-3AD203B41FA5}">
                      <a16:colId xmlns:a16="http://schemas.microsoft.com/office/drawing/2014/main" val="2037000764"/>
                    </a:ext>
                  </a:extLst>
                </a:gridCol>
                <a:gridCol w="8616255">
                  <a:extLst>
                    <a:ext uri="{9D8B030D-6E8A-4147-A177-3AD203B41FA5}">
                      <a16:colId xmlns:a16="http://schemas.microsoft.com/office/drawing/2014/main" val="2893539564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想定取引形態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（製品販売、設備導入、設計、施工、サービス提供、共同開発等ご記載ください）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80604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製品販売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233213"/>
                  </a:ext>
                </a:extLst>
              </a:tr>
            </a:tbl>
          </a:graphicData>
        </a:graphic>
      </p:graphicFrame>
      <p:graphicFrame>
        <p:nvGraphicFramePr>
          <p:cNvPr id="34" name="表 7">
            <a:extLst>
              <a:ext uri="{FF2B5EF4-FFF2-40B4-BE49-F238E27FC236}">
                <a16:creationId xmlns:a16="http://schemas.microsoft.com/office/drawing/2014/main" id="{AC0084C6-D94F-4028-A886-479981984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259824"/>
              </p:ext>
            </p:extLst>
          </p:nvPr>
        </p:nvGraphicFramePr>
        <p:xfrm>
          <a:off x="239847" y="5269167"/>
          <a:ext cx="1006550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52">
                  <a:extLst>
                    <a:ext uri="{9D8B030D-6E8A-4147-A177-3AD203B41FA5}">
                      <a16:colId xmlns:a16="http://schemas.microsoft.com/office/drawing/2014/main" val="2037000764"/>
                    </a:ext>
                  </a:extLst>
                </a:gridCol>
                <a:gridCol w="8616255">
                  <a:extLst>
                    <a:ext uri="{9D8B030D-6E8A-4147-A177-3AD203B41FA5}">
                      <a16:colId xmlns:a16="http://schemas.microsoft.com/office/drawing/2014/main" val="2893539564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取引実績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（受注実績のある企業名（企業名を公表できない場合は、例えば、精密機器メーカー・物流会社・医療施設等、記載可能な範囲でご記載ください。） ）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80604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〇〇化成、△△株式会社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437362"/>
                  </a:ext>
                </a:extLst>
              </a:tr>
            </a:tbl>
          </a:graphicData>
        </a:graphic>
      </p:graphicFrame>
      <p:graphicFrame>
        <p:nvGraphicFramePr>
          <p:cNvPr id="35" name="表 7">
            <a:extLst>
              <a:ext uri="{FF2B5EF4-FFF2-40B4-BE49-F238E27FC236}">
                <a16:creationId xmlns:a16="http://schemas.microsoft.com/office/drawing/2014/main" id="{02336955-07E1-4C53-A629-A1A213B856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07271"/>
              </p:ext>
            </p:extLst>
          </p:nvPr>
        </p:nvGraphicFramePr>
        <p:xfrm>
          <a:off x="239847" y="5766097"/>
          <a:ext cx="10065507" cy="108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52">
                  <a:extLst>
                    <a:ext uri="{9D8B030D-6E8A-4147-A177-3AD203B41FA5}">
                      <a16:colId xmlns:a16="http://schemas.microsoft.com/office/drawing/2014/main" val="2037000764"/>
                    </a:ext>
                  </a:extLst>
                </a:gridCol>
                <a:gridCol w="8616255">
                  <a:extLst>
                    <a:ext uri="{9D8B030D-6E8A-4147-A177-3AD203B41FA5}">
                      <a16:colId xmlns:a16="http://schemas.microsoft.com/office/drawing/2014/main" val="2893539564"/>
                    </a:ext>
                  </a:extLst>
                </a:gridCol>
              </a:tblGrid>
              <a:tr h="10708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概要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（製品サービスの概要説明や特徴をご記載ください＿</a:t>
                      </a:r>
                      <a:r>
                        <a:rPr lang="en-US" altLang="ja-JP" sz="900" b="0" i="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lang="ja-JP" altLang="en-US" sz="900" b="0" i="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900" b="0" i="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文字程度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80604"/>
                  </a:ext>
                </a:extLst>
              </a:tr>
              <a:tr h="5281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サイクルが困難な使用済廃材を、炭素繊維として再資源化することで生成された本製品□□は、自動車部品や機械の歯車等に用いられている。本製品を樹脂と複合させることで、軽さや強度が出て、様々な製品に活用できる素材となる。本製品は廃材から炭素繊維を生成することで、低コストを実現しているほか、産業廃棄物の低減による環境汚染抑止にも貢献している。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192665"/>
                  </a:ext>
                </a:extLst>
              </a:tr>
            </a:tbl>
          </a:graphicData>
        </a:graphic>
      </p:graphicFrame>
      <p:graphicFrame>
        <p:nvGraphicFramePr>
          <p:cNvPr id="36" name="表 7">
            <a:extLst>
              <a:ext uri="{FF2B5EF4-FFF2-40B4-BE49-F238E27FC236}">
                <a16:creationId xmlns:a16="http://schemas.microsoft.com/office/drawing/2014/main" id="{AB97AC2E-4ACD-4EBB-AB7D-1948674F3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268710"/>
              </p:ext>
            </p:extLst>
          </p:nvPr>
        </p:nvGraphicFramePr>
        <p:xfrm>
          <a:off x="239847" y="6892587"/>
          <a:ext cx="9170177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52">
                  <a:extLst>
                    <a:ext uri="{9D8B030D-6E8A-4147-A177-3AD203B41FA5}">
                      <a16:colId xmlns:a16="http://schemas.microsoft.com/office/drawing/2014/main" val="2037000764"/>
                    </a:ext>
                  </a:extLst>
                </a:gridCol>
                <a:gridCol w="3389242">
                  <a:extLst>
                    <a:ext uri="{9D8B030D-6E8A-4147-A177-3AD203B41FA5}">
                      <a16:colId xmlns:a16="http://schemas.microsoft.com/office/drawing/2014/main" val="289353956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297556125"/>
                    </a:ext>
                  </a:extLst>
                </a:gridCol>
                <a:gridCol w="3264883">
                  <a:extLst>
                    <a:ext uri="{9D8B030D-6E8A-4147-A177-3AD203B41FA5}">
                      <a16:colId xmlns:a16="http://schemas.microsoft.com/office/drawing/2014/main" val="4266508280"/>
                    </a:ext>
                  </a:extLst>
                </a:gridCol>
              </a:tblGrid>
              <a:tr h="12361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東京都港区虎ノ門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××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△△ビル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780604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資本金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13,000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（千円）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従業員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14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（人）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567489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00" y="1318266"/>
            <a:ext cx="3354785" cy="221471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00" y="1306212"/>
            <a:ext cx="3558344" cy="2226766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2A9AAF0-310A-487E-A7C8-92AE97671892}"/>
              </a:ext>
            </a:extLst>
          </p:cNvPr>
          <p:cNvSpPr/>
          <p:nvPr/>
        </p:nvSpPr>
        <p:spPr>
          <a:xfrm>
            <a:off x="3000171" y="2705647"/>
            <a:ext cx="50113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cap="none" spc="0" dirty="0">
                <a:ln w="0"/>
                <a:solidFill>
                  <a:schemeClr val="accent3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Sample</a:t>
            </a:r>
            <a:endParaRPr lang="ja-JP" altLang="en-US" sz="9600" b="1" cap="none" spc="0" dirty="0">
              <a:ln w="0"/>
              <a:solidFill>
                <a:schemeClr val="accent3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3607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8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14634</TotalTime>
  <Words>698</Words>
  <Application>Microsoft Office PowerPoint</Application>
  <PresentationFormat>ユーザー設定</PresentationFormat>
  <Paragraphs>90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Meiryo UI</vt:lpstr>
      <vt:lpstr>ＭＳ Ｐゴシック</vt:lpstr>
      <vt:lpstr>YuGo-Medium</vt:lpstr>
      <vt:lpstr>YuGothic</vt:lpstr>
      <vt:lpstr>メイリオ</vt:lpstr>
      <vt:lpstr>游ゴシック</vt:lpstr>
      <vt:lpstr>Calibri</vt:lpstr>
      <vt:lpstr>Wingdings</vt:lpstr>
      <vt:lpstr>Office Theme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桑江　佑季</dc:creator>
  <cp:lastModifiedBy>-</cp:lastModifiedBy>
  <cp:revision>550</cp:revision>
  <cp:lastPrinted>2022-06-15T07:15:14Z</cp:lastPrinted>
  <dcterms:created xsi:type="dcterms:W3CDTF">2018-03-16T02:12:27Z</dcterms:created>
  <dcterms:modified xsi:type="dcterms:W3CDTF">2022-06-21T02:23:53Z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2018-03-08T00:00:00Z</vt:filetime>
  </property>
  <property fmtid="{D5CDD505-2E9C-101B-9397-08002B2CF9AE}" pid="3" name="Creator">
    <vt:lpwstr>Adobe Illustrator CC 2017 (Macintosh)</vt:lpwstr>
  </property>
  <property fmtid="{D5CDD505-2E9C-101B-9397-08002B2CF9AE}" pid="4" name="LastSaved">
    <vt:filetime>2018-03-16T00:00:00Z</vt:filetime>
  </property>
</Properties>
</file>